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256" r:id="rId2"/>
    <p:sldId id="263" r:id="rId3"/>
    <p:sldId id="267" r:id="rId4"/>
    <p:sldId id="266" r:id="rId5"/>
    <p:sldId id="257" r:id="rId6"/>
    <p:sldId id="259" r:id="rId7"/>
    <p:sldId id="261" r:id="rId8"/>
    <p:sldId id="262" r:id="rId9"/>
    <p:sldId id="260" r:id="rId10"/>
    <p:sldId id="265" r:id="rId11"/>
    <p:sldId id="264" r:id="rId12"/>
    <p:sldId id="268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8C8AE-5BB5-470D-88DD-19C53C068E25}" type="datetimeFigureOut">
              <a:rPr lang="en-US"/>
              <a:t>3/9/2017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FBFB-44DC-4B43-8554-3C5EF43345F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8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7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8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3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6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0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FBFB-44DC-4B43-8554-3C5EF43345F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2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5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4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0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5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8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1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e.state.md.us/programs/Air/Documents/GoodNewsReport/GoodNewsReport2015Final.pdf" TargetMode="External"/><Relationship Id="rId3" Type="http://schemas.openxmlformats.org/officeDocument/2006/relationships/hyperlink" Target="https://www.epa.gov/clean-air-act-overview/clean-air-act-partnership-among-governments" TargetMode="External"/><Relationship Id="rId7" Type="http://schemas.openxmlformats.org/officeDocument/2006/relationships/hyperlink" Target="https://www.colorado.gov/pacific/sites/default/files/HM_env-spill-reporting-guid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dheks.gov/environment/servguid.html" TargetMode="External"/><Relationship Id="rId5" Type="http://schemas.openxmlformats.org/officeDocument/2006/relationships/hyperlink" Target="http://sks.sirs.com/webapp/article?artno=0000280365&amp;type=ART" TargetMode="External"/><Relationship Id="rId10" Type="http://schemas.openxmlformats.org/officeDocument/2006/relationships/hyperlink" Target="http://www.deq.virginia.gov/Programs/Air.aspx" TargetMode="External"/><Relationship Id="rId4" Type="http://schemas.openxmlformats.org/officeDocument/2006/relationships/hyperlink" Target="http://www.ncsl.org/research/energy/states-reactions-to-proposed-epa-greenhouse-gas-emissions-standards635333237.aspx" TargetMode="External"/><Relationship Id="rId9" Type="http://schemas.openxmlformats.org/officeDocument/2006/relationships/hyperlink" Target="http://www.dep.state.fl.us/Air/rules/flstatute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k8NN4nNgs4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Clean Air Act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138" y="4670425"/>
            <a:ext cx="7607257" cy="914400"/>
          </a:xfrm>
        </p:spPr>
        <p:txBody>
          <a:bodyPr/>
          <a:lstStyle/>
          <a:p>
            <a:r>
              <a:rPr lang="EN-US"/>
              <a:t>By: Alyssa Gibson, Kaitlyn Smith,  Ben Russell &amp; Cedric Sanders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/>
              </a:rPr>
              <a:t>Change in Coal Mining Employment: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>
                <a:latin typeface="Comic Sans MS"/>
              </a:rPr>
              <a:t>This graph shows the changes in the coal mining employment before and after the Environmental Protection Agency (EPA) came in to help stop pollution.</a:t>
            </a:r>
          </a:p>
        </p:txBody>
      </p:sp>
      <p:pic>
        <p:nvPicPr>
          <p:cNvPr id="7" name="Picture Placeholder 6" descr="Image result for clean air act virginia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062" r="5062"/>
          <a:stretch>
            <a:fillRect/>
          </a:stretch>
        </p:blipFill>
        <p:spPr>
          <a:xfrm>
            <a:off x="3501449" y="709789"/>
            <a:ext cx="8115230" cy="5330952"/>
          </a:xfrm>
        </p:spPr>
      </p:pic>
    </p:spTree>
    <p:extLst>
      <p:ext uri="{BB962C8B-B14F-4D97-AF65-F5344CB8AC3E}">
        <p14:creationId xmlns:p14="http://schemas.microsoft.com/office/powerpoint/2010/main" val="261556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3186031" cy="4600575"/>
          </a:xfrm>
        </p:spPr>
        <p:txBody>
          <a:bodyPr/>
          <a:lstStyle/>
          <a:p>
            <a:r>
              <a:rPr lang="en-US" b="1">
                <a:latin typeface="Comic Sans MS"/>
              </a:rPr>
              <a:t>Major States Involvement: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439757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595959"/>
                </a:solidFill>
                <a:latin typeface="Comic Sans MS" charset="0"/>
              </a:rPr>
              <a:t>Alabama- </a:t>
            </a:r>
            <a:r>
              <a:rPr lang="en-US">
                <a:solidFill>
                  <a:srgbClr val="595959"/>
                </a:solidFill>
                <a:latin typeface="Comic Sans MS" charset="0"/>
              </a:rPr>
              <a:t>the state of Alabama wants to protect its sovereignty by leaving the decision of the air pollution control &amp; prevention out of the hands of the federal government</a:t>
            </a:r>
            <a:endParaRPr lang="en-US">
              <a:solidFill>
                <a:schemeClr val="tx1"/>
              </a:solidFill>
              <a:latin typeface="Comic Sans MS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595959"/>
                </a:solidFill>
                <a:latin typeface="Comic Sans MS" charset="0"/>
              </a:rPr>
              <a:t>Washington- </a:t>
            </a:r>
            <a:r>
              <a:rPr lang="en-US">
                <a:solidFill>
                  <a:srgbClr val="595959"/>
                </a:solidFill>
                <a:latin typeface="Comic Sans MS" charset="0"/>
              </a:rPr>
              <a:t>believes it is in the best interest of the Department of Ecology to file an initial state plan on greenhouse gas emissions with a request for a two year extension</a:t>
            </a:r>
            <a:endParaRPr lang="en-US">
              <a:solidFill>
                <a:schemeClr val="tx1"/>
              </a:solidFill>
              <a:latin typeface="Comic Sans MS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595959"/>
                </a:solidFill>
                <a:latin typeface="Comic Sans MS" charset="0"/>
              </a:rPr>
              <a:t>Maryland-</a:t>
            </a:r>
            <a:r>
              <a:rPr lang="en-US">
                <a:solidFill>
                  <a:srgbClr val="595959"/>
                </a:solidFill>
                <a:latin typeface="Comic Sans MS" charset="0"/>
              </a:rPr>
              <a:t> the state government works aggressively to  place numerous regulations on the control of air pollution within its borders </a:t>
            </a:r>
            <a:endParaRPr lang="en-US">
              <a:solidFill>
                <a:schemeClr val="tx1"/>
              </a:solidFill>
              <a:latin typeface="Comic Sans MS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595959"/>
                </a:solidFill>
                <a:latin typeface="Comic Sans MS" charset="0"/>
              </a:rPr>
              <a:t>*Maryland's Healthy Air Act is the toughest power plant emission law on the East Coast*</a:t>
            </a:r>
            <a:endParaRPr lang="en-US">
              <a:solidFill>
                <a:schemeClr val="tx1"/>
              </a:solidFill>
              <a:latin typeface="Comic Sans MS" charset="0"/>
            </a:endParaRPr>
          </a:p>
          <a:p>
            <a:pPr marL="0" indent="0">
              <a:buNone/>
            </a:pPr>
            <a:r>
              <a:rPr lang="en-US" b="1">
                <a:solidFill>
                  <a:srgbClr val="595959"/>
                </a:solidFill>
                <a:latin typeface="Comic Sans MS" charset="0"/>
              </a:rPr>
              <a:t>Wyoming- </a:t>
            </a:r>
            <a:r>
              <a:rPr lang="en-US">
                <a:solidFill>
                  <a:srgbClr val="595959"/>
                </a:solidFill>
                <a:latin typeface="Comic Sans MS" charset="0"/>
              </a:rPr>
              <a:t>the state prohibits the Department of Environmental Quality from using state funds to create a new plan as long as the Supreme Court's is still in effect</a:t>
            </a:r>
            <a:endParaRPr lang="en-US">
              <a:solidFill>
                <a:schemeClr val="tx1"/>
              </a:solidFill>
              <a:latin typeface="Comic Sans MS" charset="0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Placeholder 4" descr="States_EPACPP_Legal_Outlook_Green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01" b="1801"/>
          <a:stretch>
            <a:fillRect/>
          </a:stretch>
        </p:blipFill>
        <p:spPr>
          <a:xfrm>
            <a:off x="3570644" y="767419"/>
            <a:ext cx="8115230" cy="53309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625" y="990600"/>
            <a:ext cx="10715368" cy="5909310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>
                <a:hlinkClick r:id="rId3"/>
              </a:rPr>
              <a:t>https://www.epa.gov/clean-air-act-overview/clean-air-act-partnership-among-governments</a:t>
            </a:r>
            <a:endParaRPr lang="en-US"/>
          </a:p>
          <a:p>
            <a:pPr algn="ctr"/>
            <a:endParaRPr lang="en-US"/>
          </a:p>
          <a:p>
            <a:pPr algn="ctr"/>
            <a:r>
              <a:rPr lang="en-US">
                <a:hlinkClick r:id="rId4"/>
              </a:rPr>
              <a:t>http://www.ncsl.org/research/energy/states-reactions-to-proposed-epa-greenhouse-gas-emissions-standards635333237.aspx</a:t>
            </a:r>
            <a:endParaRPr lang="en-US"/>
          </a:p>
          <a:p>
            <a:pPr algn="ctr"/>
            <a:endParaRPr lang="en-US"/>
          </a:p>
          <a:p>
            <a:pPr algn="ctr"/>
            <a:r>
              <a:rPr lang="en-US" u="sng">
                <a:solidFill>
                  <a:srgbClr val="90BB23"/>
                </a:solidFill>
              </a:rPr>
              <a:t>https://www.epa.gov/criteria-air-pollutants/naaqs-table</a:t>
            </a:r>
            <a:endParaRPr lang="en-US" u="sng"/>
          </a:p>
          <a:p>
            <a:pPr algn="ctr"/>
            <a:endParaRPr lang="en-US"/>
          </a:p>
          <a:p>
            <a:pPr algn="ctr"/>
            <a:r>
              <a:rPr lang="en-US">
                <a:latin typeface="Corbel" charset="0"/>
                <a:hlinkClick r:id="rId5"/>
              </a:rPr>
              <a:t>http://sks.sirs.com/webapp/article?artno=0000280365&amp;type=ART</a:t>
            </a:r>
            <a:endParaRPr lang="en-US">
              <a:latin typeface="Corbel" charset="0"/>
            </a:endParaRPr>
          </a:p>
          <a:p>
            <a:pPr algn="ctr"/>
            <a:endParaRPr lang="en-US">
              <a:latin typeface="Corbel" charset="0"/>
            </a:endParaRPr>
          </a:p>
          <a:p>
            <a:pPr algn="ctr"/>
            <a:r>
              <a:rPr lang="en-US">
                <a:latin typeface="Corbel" charset="0"/>
                <a:hlinkClick r:id="rId6"/>
              </a:rPr>
              <a:t>http://www.kdheks.gov/environment/servguid.html</a:t>
            </a:r>
            <a:endParaRPr lang="en-US">
              <a:latin typeface="Corbel" charset="0"/>
            </a:endParaRPr>
          </a:p>
          <a:p>
            <a:pPr algn="ctr"/>
            <a:endParaRPr lang="en-US">
              <a:latin typeface="Corbel" charset="0"/>
            </a:endParaRPr>
          </a:p>
          <a:p>
            <a:pPr algn="ctr"/>
            <a:r>
              <a:rPr lang="en-US">
                <a:latin typeface="Corbel" charset="0"/>
                <a:hlinkClick r:id="rId7"/>
              </a:rPr>
              <a:t>https://www.colorado.gov/pacific/sites/default/files/HM_env-spill-reporting-guide.pdf</a:t>
            </a:r>
            <a:endParaRPr lang="en-US">
              <a:latin typeface="Corbel" charset="0"/>
            </a:endParaRPr>
          </a:p>
          <a:p>
            <a:pPr algn="ctr"/>
            <a:endParaRPr lang="en-US">
              <a:latin typeface="Corbel" charset="0"/>
            </a:endParaRPr>
          </a:p>
          <a:p>
            <a:pPr algn="ctr"/>
            <a:r>
              <a:rPr lang="en-US">
                <a:latin typeface="Corbel" charset="0"/>
                <a:hlinkClick r:id="rId8"/>
              </a:rPr>
              <a:t>http://www.mde.state.md.us/programs/Air/Documents/GoodNewsReport/GoodNewsReport2015Final.pdf</a:t>
            </a:r>
            <a:endParaRPr lang="en-US">
              <a:latin typeface="Corbel" charset="0"/>
            </a:endParaRPr>
          </a:p>
          <a:p>
            <a:pPr algn="ctr"/>
            <a:endParaRPr lang="en-US">
              <a:latin typeface="Corbel" charset="0"/>
            </a:endParaRPr>
          </a:p>
          <a:p>
            <a:pPr algn="ctr"/>
            <a:r>
              <a:rPr lang="en-US">
                <a:latin typeface="Corbel" charset="0"/>
                <a:hlinkClick r:id="rId9"/>
              </a:rPr>
              <a:t>http://www.dep.state.fl.us/Air/rules/flstatutes.htm</a:t>
            </a:r>
            <a:endParaRPr lang="en-US">
              <a:latin typeface="Corbel" charset="0"/>
            </a:endParaRPr>
          </a:p>
          <a:p>
            <a:pPr algn="ctr"/>
            <a:endParaRPr lang="en-US">
              <a:latin typeface="Corbel" charset="0"/>
            </a:endParaRPr>
          </a:p>
          <a:p>
            <a:pPr algn="ctr"/>
            <a:r>
              <a:rPr lang="en-US">
                <a:latin typeface="Corbel" charset="0"/>
                <a:hlinkClick r:id="rId10"/>
              </a:rPr>
              <a:t>http://www.deq.virginia.gov/Programs/Air.aspx</a:t>
            </a:r>
          </a:p>
          <a:p>
            <a:pPr algn="ctr"/>
            <a:endParaRPr lang="en-US">
              <a:latin typeface="Corbel" charset="0"/>
            </a:endParaRPr>
          </a:p>
          <a:p>
            <a:pPr algn="ctr"/>
            <a:r>
              <a:rPr lang="en-US">
                <a:latin typeface="Corbel" charset="0"/>
              </a:rPr>
              <a:t> </a:t>
            </a:r>
          </a:p>
          <a:p>
            <a:pPr algn="ctr"/>
            <a:endParaRPr lang="en-US">
              <a:latin typeface="Corbe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8678" y="381000"/>
            <a:ext cx="2743200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4000">
                <a:latin typeface="Comic Sans MS"/>
              </a:rPr>
              <a:t>Sources</a:t>
            </a:r>
            <a:endParaRPr lang="en-US" sz="40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8490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Events Leading Up to the Clean Air Act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595959"/>
                </a:solidFill>
              </a:rPr>
              <a:t>New York City Air Inversion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595959"/>
                </a:solidFill>
              </a:rPr>
              <a:t>California set standards on emissions of </a:t>
            </a:r>
            <a:r>
              <a:rPr lang="en-US" err="1">
                <a:solidFill>
                  <a:srgbClr val="595959"/>
                </a:solidFill>
              </a:rPr>
              <a:t>automotives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Environmental Protection Agency (EPA)</a:t>
            </a:r>
          </a:p>
          <a:p>
            <a:r>
              <a:rPr lang="en-US">
                <a:solidFill>
                  <a:schemeClr val="tx1"/>
                </a:solidFill>
              </a:rPr>
              <a:t>Cleaning up the Great Lakes</a:t>
            </a:r>
          </a:p>
          <a:p>
            <a:r>
              <a:rPr lang="en-US">
                <a:solidFill>
                  <a:schemeClr val="tx1"/>
                </a:solidFill>
              </a:rPr>
              <a:t>Oregon law required the returning of bottles and cans</a:t>
            </a:r>
          </a:p>
        </p:txBody>
      </p:sp>
    </p:spTree>
    <p:extLst>
      <p:ext uri="{BB962C8B-B14F-4D97-AF65-F5344CB8AC3E}">
        <p14:creationId xmlns:p14="http://schemas.microsoft.com/office/powerpoint/2010/main" val="220928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York City Air Inversion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Placeholder 4" descr="NYC smog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27" b="1427"/>
          <a:stretch>
            <a:fillRect/>
          </a:stretch>
        </p:blipFill>
        <p:spPr>
          <a:xfrm>
            <a:off x="3570644" y="767419"/>
            <a:ext cx="8115230" cy="533095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0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Laws Intending to Reduce Pollution  Levels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595959"/>
                </a:solidFill>
              </a:rPr>
              <a:t>Refuse Act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595959"/>
                </a:solidFill>
              </a:rPr>
              <a:t>Air Quality Control Act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595959"/>
                </a:solidFill>
              </a:rPr>
              <a:t>Noise Control Act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595959"/>
                </a:solidFill>
              </a:rPr>
              <a:t>Safe Drinking Water Act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Clean Air Act</a:t>
            </a:r>
          </a:p>
        </p:txBody>
      </p:sp>
    </p:spTree>
    <p:extLst>
      <p:ext uri="{BB962C8B-B14F-4D97-AF65-F5344CB8AC3E}">
        <p14:creationId xmlns:p14="http://schemas.microsoft.com/office/powerpoint/2010/main" val="187026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/>
              </a:rPr>
              <a:t>Focus Question:</a:t>
            </a:r>
            <a:endParaRPr lang="en-US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>
                <a:latin typeface="Comic Sans MS"/>
              </a:rPr>
              <a:t>What gives the federal government the right to be able to stop big businesses from carrying out the way they perform activities?</a:t>
            </a:r>
            <a:endParaRPr lang="en-US" sz="280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7" name="Picture Placeholder 6" descr="632epa_1_0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337" t="-268" r="3367" b="-261"/>
          <a:stretch>
            <a:fillRect/>
          </a:stretch>
        </p:blipFill>
        <p:spPr>
          <a:xfrm>
            <a:off x="3444554" y="762000"/>
            <a:ext cx="8742467" cy="5261675"/>
          </a:xfrm>
        </p:spPr>
      </p:pic>
    </p:spTree>
    <p:extLst>
      <p:ext uri="{BB962C8B-B14F-4D97-AF65-F5344CB8AC3E}">
        <p14:creationId xmlns:p14="http://schemas.microsoft.com/office/powerpoint/2010/main" val="3805102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/>
              </a:rPr>
              <a:t>Emission Standards set by EPA and US</a:t>
            </a:r>
            <a:endParaRPr lang="en-US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5" name="Picture Placeholder 4" descr="NAAQS_Tabl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30" b="622"/>
          <a:stretch>
            <a:fillRect/>
          </a:stretch>
        </p:blipFill>
        <p:spPr>
          <a:xfrm>
            <a:off x="3572705" y="767862"/>
            <a:ext cx="8115230" cy="532813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omic Sans MS"/>
              </a:rPr>
              <a:t>These are the National Ambient Air Quality Standards set by the EPA for the six principal air pollutants:</a:t>
            </a:r>
            <a:endParaRPr lang="en-US">
              <a:solidFill>
                <a:schemeClr val="tx1"/>
              </a:solidFill>
              <a:latin typeface="Comic Sans MS"/>
            </a:endParaRPr>
          </a:p>
          <a:p>
            <a:r>
              <a:rPr lang="en-US">
                <a:latin typeface="Comic Sans MS"/>
              </a:rPr>
              <a:t>Carbon Monoxide, Lead, Nitrogen Dioxide, Ozone, Particle Pollution, and  Sulfur Dioxide</a:t>
            </a:r>
            <a:endParaRPr lang="en-US">
              <a:solidFill>
                <a:schemeClr val="tx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177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/>
              </a:rPr>
              <a:t>Federal Law</a:t>
            </a:r>
            <a:br>
              <a:rPr lang="en-US">
                <a:solidFill>
                  <a:schemeClr val="tx1"/>
                </a:solidFill>
                <a:latin typeface="Comic Sans MS"/>
              </a:rPr>
            </a:br>
            <a:endParaRPr lang="en-US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>
                <a:solidFill>
                  <a:srgbClr val="7F7F7F"/>
                </a:solidFill>
              </a:rPr>
              <a:t>The Clean Air Act was one of the first Federal laws put into place that dealt with the environment and pollution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Regulates air emissions from mobile and stationary sites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Meant to protect public health and public welfare to regulate emissions of hazardous air pollutants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7F7F7F"/>
                </a:solidFill>
                <a:latin typeface="Corbel" charset="0"/>
              </a:rPr>
              <a:t>"Major sources" are defined as a stationary source or group of stationary sources that emit or have the potential to emit 10 tons per year or more of a hazardous air pollutant or 25 tons per year or more of a combination of hazardous air pollutants</a:t>
            </a:r>
            <a:endParaRPr lang="en-US">
              <a:solidFill>
                <a:schemeClr val="tx1"/>
              </a:solidFill>
              <a:latin typeface="Corbel" charset="0"/>
            </a:endParaRPr>
          </a:p>
          <a:p>
            <a:r>
              <a:rPr lang="en-US">
                <a:solidFill>
                  <a:srgbClr val="7F7F7F"/>
                </a:solidFill>
              </a:rPr>
              <a:t>Major Sources are controlled by the EPA, which have established emission standards that require the maximum degree of reduction in emissions of hazardous air pollutants 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Regular investigations and inspections are conducted to maintain compliance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Ocean-going vehicles and large ships are also subject to the Clean Air Act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Assistance is provided to help industries meet regulations to avoid shut-down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rgbClr val="7F7F7F"/>
                </a:solidFill>
              </a:rPr>
              <a:t>Federal Intervention is justified by the common good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8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/>
              </a:rPr>
              <a:t>Video</a:t>
            </a:r>
            <a:endParaRPr lang="en-US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  <a:latin typeface="Corbel" charset="0"/>
            </a:endParaRPr>
          </a:p>
        </p:txBody>
      </p:sp>
      <p:pic>
        <p:nvPicPr>
          <p:cNvPr id="4" name="Picture 3"/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64480" y="190538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2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mic Sans MS"/>
              </a:rPr>
              <a:t>Major states involvement:</a:t>
            </a:r>
            <a:endParaRPr lang="en-US" b="1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5133" y="688525"/>
            <a:ext cx="8201162" cy="4279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latin typeface="Comic Sans MS"/>
              </a:rPr>
              <a:t>Kansas- </a:t>
            </a:r>
            <a:r>
              <a:rPr lang="en-US" sz="1600">
                <a:latin typeface="Comic Sans MS"/>
              </a:rPr>
              <a:t>authorized the </a:t>
            </a:r>
            <a:r>
              <a:rPr lang="en-US" sz="1600">
                <a:solidFill>
                  <a:srgbClr val="595959"/>
                </a:solidFill>
                <a:latin typeface="Comic Sans MS"/>
              </a:rPr>
              <a:t>state to carry out a plan, must hold a hearing with the State Corporation Commission, established a study committee</a:t>
            </a:r>
            <a:endParaRPr lang="en-US">
              <a:solidFill>
                <a:schemeClr val="tx1"/>
              </a:solidFill>
              <a:latin typeface="Comic Sans MS"/>
            </a:endParaRPr>
          </a:p>
          <a:p>
            <a:pPr marL="0" indent="0">
              <a:buNone/>
            </a:pPr>
            <a:r>
              <a:rPr lang="en-US" b="1">
                <a:solidFill>
                  <a:srgbClr val="595959"/>
                </a:solidFill>
                <a:latin typeface="Comic Sans MS"/>
              </a:rPr>
              <a:t>Colorado-</a:t>
            </a:r>
            <a:r>
              <a:rPr lang="en-US">
                <a:solidFill>
                  <a:srgbClr val="595959"/>
                </a:solidFill>
                <a:latin typeface="Comic Sans MS"/>
              </a:rPr>
              <a:t> </a:t>
            </a:r>
            <a:r>
              <a:rPr lang="en-US" sz="1600">
                <a:solidFill>
                  <a:srgbClr val="595959"/>
                </a:solidFill>
                <a:latin typeface="Comic Sans MS"/>
              </a:rPr>
              <a:t>wants to initiate a Clean Power Plan &amp; cost should be paid for by funds &amp; must develop state plans within a hearing</a:t>
            </a:r>
            <a:endParaRPr lang="en-US" sz="1600">
              <a:solidFill>
                <a:schemeClr val="tx1"/>
              </a:solidFill>
              <a:latin typeface="Comic Sans MS"/>
            </a:endParaRPr>
          </a:p>
          <a:p>
            <a:pPr marL="0" indent="0">
              <a:buNone/>
            </a:pPr>
            <a:r>
              <a:rPr lang="en-US" b="1">
                <a:solidFill>
                  <a:srgbClr val="595959"/>
                </a:solidFill>
                <a:latin typeface="Comic Sans MS"/>
              </a:rPr>
              <a:t>Florida-</a:t>
            </a:r>
            <a:r>
              <a:rPr lang="en-US">
                <a:solidFill>
                  <a:srgbClr val="595959"/>
                </a:solidFill>
                <a:latin typeface="Comic Sans MS"/>
              </a:rPr>
              <a:t> </a:t>
            </a:r>
            <a:r>
              <a:rPr lang="en-US" sz="1600">
                <a:solidFill>
                  <a:srgbClr val="595959"/>
                </a:solidFill>
                <a:latin typeface="Comic Sans MS"/>
              </a:rPr>
              <a:t>this state isn't allowed to submit a state plan, Congress must enact limited power plant CO2 emissions before the state can request / do anything</a:t>
            </a:r>
            <a:endParaRPr lang="en-US" sz="1600">
              <a:solidFill>
                <a:schemeClr val="tx1"/>
              </a:solidFill>
              <a:latin typeface="Comic Sans MS"/>
            </a:endParaRPr>
          </a:p>
          <a:p>
            <a:pPr marL="0" indent="0">
              <a:buNone/>
            </a:pPr>
            <a:r>
              <a:rPr lang="en-US" b="1">
                <a:solidFill>
                  <a:srgbClr val="595959"/>
                </a:solidFill>
                <a:latin typeface="Comic Sans MS"/>
              </a:rPr>
              <a:t>Virginia- </a:t>
            </a:r>
            <a:r>
              <a:rPr lang="en-US" sz="1600">
                <a:solidFill>
                  <a:srgbClr val="595959"/>
                </a:solidFill>
                <a:latin typeface="Comic Sans MS"/>
              </a:rPr>
              <a:t>wanted to achieve a state plan &amp; achieve a resolution with the Legislature, wanted to create general funds for the state plan</a:t>
            </a:r>
            <a:endParaRPr lang="en-US" sz="1600">
              <a:solidFill>
                <a:schemeClr val="tx1"/>
              </a:solidFill>
              <a:latin typeface="Comic Sans MS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42148" y="4041554"/>
            <a:ext cx="1826175" cy="203122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875" y="4041554"/>
            <a:ext cx="2743200" cy="2058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693" y="4041554"/>
            <a:ext cx="3054736" cy="2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8607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Widescreen</PresentationFormat>
  <Paragraphs>78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Comic Sans MS</vt:lpstr>
      <vt:lpstr>Corbel</vt:lpstr>
      <vt:lpstr>Wingdings 2</vt:lpstr>
      <vt:lpstr>Frame</vt:lpstr>
      <vt:lpstr>Clean Air Act</vt:lpstr>
      <vt:lpstr>Events Leading Up to the Clean Air Act</vt:lpstr>
      <vt:lpstr>New York City Air Inversion</vt:lpstr>
      <vt:lpstr>Laws Intending to Reduce Pollution  Levels</vt:lpstr>
      <vt:lpstr>Focus Question:</vt:lpstr>
      <vt:lpstr>Emission Standards set by EPA and US</vt:lpstr>
      <vt:lpstr>Federal Law </vt:lpstr>
      <vt:lpstr>Video</vt:lpstr>
      <vt:lpstr>Major states involvement:</vt:lpstr>
      <vt:lpstr>Change in Coal Mining Employment:</vt:lpstr>
      <vt:lpstr>Major States Involvement:</vt:lpstr>
      <vt:lpstr>Statistics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Air Act</dc:title>
  <cp:lastModifiedBy>Rowder, Jamie</cp:lastModifiedBy>
  <cp:revision>1</cp:revision>
  <dcterms:modified xsi:type="dcterms:W3CDTF">2017-03-09T15:05:49Z</dcterms:modified>
</cp:coreProperties>
</file>